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59" r:id="rId8"/>
    <p:sldId id="267" r:id="rId9"/>
    <p:sldId id="263" r:id="rId10"/>
    <p:sldId id="264" r:id="rId11"/>
    <p:sldId id="265" r:id="rId12"/>
    <p:sldId id="266" r:id="rId13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DM Sans" pitchFamily="2" charset="77"/>
      <p:regular r:id="rId18"/>
      <p:bold r:id="rId19"/>
      <p:italic r:id="rId20"/>
      <p:boldItalic r:id="rId21"/>
    </p:embeddedFont>
    <p:embeddedFont>
      <p:font typeface="DM Sans Bold" pitchFamily="2" charset="77"/>
      <p:regular r:id="rId22"/>
      <p:bold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  <p:embeddedFont>
      <p:font typeface="Oswald" pitchFamily="2" charset="77"/>
      <p:regular r:id="rId28"/>
      <p:bold r:id="rId29"/>
    </p:embeddedFont>
    <p:embeddedFont>
      <p:font typeface="Oswald Bold" pitchFamily="2" charset="77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4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595" autoAdjust="0"/>
  </p:normalViewPr>
  <p:slideViewPr>
    <p:cSldViewPr>
      <p:cViewPr varScale="1">
        <p:scale>
          <a:sx n="68" d="100"/>
          <a:sy n="68" d="100"/>
        </p:scale>
        <p:origin x="1008" y="2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3.svg"/><Relationship Id="rId4" Type="http://schemas.openxmlformats.org/officeDocument/2006/relationships/image" Target="../media/image9.jpe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18.sv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236347" y="3202251"/>
            <a:ext cx="9815307" cy="420886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236347" y="4348786"/>
            <a:ext cx="9815307" cy="276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16437" spc="1610">
                <a:solidFill>
                  <a:srgbClr val="231F20"/>
                </a:solidFill>
                <a:latin typeface="Oswald Bold"/>
              </a:rPr>
              <a:t>STRIDE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36347" y="3438109"/>
            <a:ext cx="9815307" cy="118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>
                <a:solidFill>
                  <a:srgbClr val="231F20"/>
                </a:solidFill>
                <a:latin typeface="Oswald Bold"/>
              </a:rPr>
              <a:t>WEB-ПРИЛОЖЕНИЕ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5250" y="9433322"/>
            <a:ext cx="24690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 lang="en-US" sz="3399" dirty="0">
              <a:solidFill>
                <a:srgbClr val="231F20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489411" y="664311"/>
            <a:ext cx="6021895" cy="8876442"/>
          </a:xfrm>
          <a:custGeom>
            <a:avLst/>
            <a:gdLst/>
            <a:ahLst/>
            <a:cxnLst/>
            <a:rect l="l" t="t" r="r" b="b"/>
            <a:pathLst>
              <a:path w="6021895" h="8876442">
                <a:moveTo>
                  <a:pt x="0" y="0"/>
                </a:moveTo>
                <a:lnTo>
                  <a:pt x="6021895" y="0"/>
                </a:lnTo>
                <a:lnTo>
                  <a:pt x="6021895" y="8876442"/>
                </a:lnTo>
                <a:lnTo>
                  <a:pt x="0" y="88764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054" r="-79050"/>
            </a:stretch>
          </a:blipFill>
        </p:spPr>
      </p:sp>
      <p:sp>
        <p:nvSpPr>
          <p:cNvPr id="5" name="Freeform 5"/>
          <p:cNvSpPr/>
          <p:nvPr/>
        </p:nvSpPr>
        <p:spPr>
          <a:xfrm rot="3407869">
            <a:off x="-7130711" y="5324606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59228" y="1162050"/>
            <a:ext cx="7896991" cy="243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450"/>
              </a:lnSpc>
            </a:pPr>
            <a:r>
              <a:rPr lang="en-US" sz="9000" spc="882">
                <a:solidFill>
                  <a:srgbClr val="231F20"/>
                </a:solidFill>
                <a:latin typeface="Oswald Bold"/>
              </a:rPr>
              <a:t>БИЗНЕС-МОДЕЛЬ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59228" y="4198033"/>
            <a:ext cx="8327519" cy="5060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60"/>
              </a:lnSpc>
            </a:pPr>
            <a:r>
              <a:rPr lang="en-US" sz="2290" spc="224" dirty="0">
                <a:solidFill>
                  <a:srgbClr val="231F20"/>
                </a:solidFill>
                <a:latin typeface="DM Sans"/>
              </a:rPr>
              <a:t>Предлагается базовая версия приложения бесплатно, включающая функции создания личных и профессиональных целей, напоминания и отслеживание прогресса. </a:t>
            </a:r>
          </a:p>
          <a:p>
            <a:pPr>
              <a:lnSpc>
                <a:spcPts val="3160"/>
              </a:lnSpc>
            </a:pPr>
            <a:endParaRPr lang="en-US" sz="2290" spc="224" dirty="0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3160"/>
              </a:lnSpc>
            </a:pPr>
            <a:r>
              <a:rPr lang="en-US" sz="2290" spc="224" dirty="0">
                <a:solidFill>
                  <a:srgbClr val="231F20"/>
                </a:solidFill>
                <a:latin typeface="DM Sans"/>
              </a:rPr>
              <a:t>Дополнительный функционал, такой как фильтры задач, списки и теги для задач предлагается как платные расширения.</a:t>
            </a:r>
          </a:p>
          <a:p>
            <a:pPr>
              <a:lnSpc>
                <a:spcPts val="3160"/>
              </a:lnSpc>
            </a:pPr>
            <a:endParaRPr lang="en-US" sz="2290" spc="224" dirty="0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3160"/>
              </a:lnSpc>
            </a:pPr>
            <a:r>
              <a:rPr lang="en-US" sz="2290" spc="224" dirty="0">
                <a:solidFill>
                  <a:srgbClr val="231F20"/>
                </a:solidFill>
                <a:latin typeface="DM Sans"/>
              </a:rPr>
              <a:t>Пользователи могут приобрести эти расширения по мере необходимости, чтобы улучшить возможности приложения и настроить рабочее пространство под себя.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5250" y="9433322"/>
            <a:ext cx="53535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ru-RU" sz="3399" dirty="0">
                <a:solidFill>
                  <a:srgbClr val="231F20"/>
                </a:solidFill>
                <a:latin typeface="Open Sans"/>
              </a:rPr>
              <a:t>10</a:t>
            </a:r>
            <a:endParaRPr lang="en-US" sz="3399" dirty="0">
              <a:solidFill>
                <a:srgbClr val="231F20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852744" y="3301787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4"/>
                </a:lnTo>
                <a:lnTo>
                  <a:pt x="0" y="30805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035253">
            <a:off x="16065903" y="4817487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flipV="1">
            <a:off x="2066088" y="6891304"/>
            <a:ext cx="14155825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4615976" y="6621713"/>
            <a:ext cx="501082" cy="50108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204677" y="7551420"/>
            <a:ext cx="3204526" cy="1706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000" spc="196" dirty="0" err="1">
                <a:solidFill>
                  <a:srgbClr val="231F20"/>
                </a:solidFill>
                <a:latin typeface="DM Sans"/>
              </a:rPr>
              <a:t>Оптимизировать</a:t>
            </a:r>
            <a:r>
              <a:rPr lang="en-US" sz="2000" spc="19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2000" spc="196" dirty="0" err="1">
                <a:solidFill>
                  <a:srgbClr val="231F20"/>
                </a:solidFill>
                <a:latin typeface="DM Sans"/>
              </a:rPr>
              <a:t>приложение</a:t>
            </a:r>
            <a:r>
              <a:rPr lang="en-US" sz="2000" spc="196" dirty="0">
                <a:solidFill>
                  <a:srgbClr val="231F20"/>
                </a:solidFill>
                <a:latin typeface="DM Sans"/>
              </a:rPr>
              <a:t> под </a:t>
            </a:r>
            <a:r>
              <a:rPr lang="en-US" sz="2000" spc="196" dirty="0" err="1">
                <a:solidFill>
                  <a:srgbClr val="231F20"/>
                </a:solidFill>
                <a:latin typeface="DM Sans"/>
              </a:rPr>
              <a:t>несколько</a:t>
            </a:r>
            <a:r>
              <a:rPr lang="en-US" sz="2000" spc="19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2000" spc="196" dirty="0" err="1">
                <a:solidFill>
                  <a:srgbClr val="231F20"/>
                </a:solidFill>
                <a:latin typeface="DM Sans"/>
              </a:rPr>
              <a:t>языков</a:t>
            </a:r>
            <a:r>
              <a:rPr lang="en-US" sz="2000" spc="196" dirty="0">
                <a:solidFill>
                  <a:srgbClr val="231F20"/>
                </a:solidFill>
                <a:latin typeface="DM Sans"/>
              </a:rPr>
              <a:t>, </a:t>
            </a:r>
            <a:r>
              <a:rPr lang="en-US" sz="2000" spc="196" dirty="0" err="1">
                <a:solidFill>
                  <a:srgbClr val="231F20"/>
                </a:solidFill>
                <a:latin typeface="DM Sans"/>
              </a:rPr>
              <a:t>добавить</a:t>
            </a:r>
            <a:r>
              <a:rPr lang="en-US" sz="2000" spc="19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2000" spc="196" dirty="0" err="1">
                <a:solidFill>
                  <a:srgbClr val="231F20"/>
                </a:solidFill>
                <a:latin typeface="DM Sans"/>
              </a:rPr>
              <a:t>функцию</a:t>
            </a:r>
            <a:r>
              <a:rPr lang="en-US" sz="2000" spc="19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2000" spc="196" dirty="0" err="1">
                <a:solidFill>
                  <a:srgbClr val="231F20"/>
                </a:solidFill>
                <a:latin typeface="DM Sans"/>
              </a:rPr>
              <a:t>выбора</a:t>
            </a:r>
            <a:r>
              <a:rPr lang="en-US" sz="2000" spc="19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2000" spc="196" dirty="0" err="1">
                <a:solidFill>
                  <a:srgbClr val="231F20"/>
                </a:solidFill>
                <a:latin typeface="DM Sans"/>
              </a:rPr>
              <a:t>языка</a:t>
            </a:r>
            <a:endParaRPr lang="en-US" sz="2000" spc="196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852744" y="3720336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01</a:t>
            </a:r>
          </a:p>
        </p:txBody>
      </p:sp>
      <p:sp>
        <p:nvSpPr>
          <p:cNvPr id="11" name="Freeform 11"/>
          <p:cNvSpPr/>
          <p:nvPr/>
        </p:nvSpPr>
        <p:spPr>
          <a:xfrm>
            <a:off x="8188865" y="3301787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5" y="0"/>
                </a:lnTo>
                <a:lnTo>
                  <a:pt x="2027545" y="3080524"/>
                </a:lnTo>
                <a:lnTo>
                  <a:pt x="0" y="30805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8952097" y="6621713"/>
            <a:ext cx="501082" cy="50108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188865" y="3720336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02</a:t>
            </a:r>
          </a:p>
        </p:txBody>
      </p:sp>
      <p:sp>
        <p:nvSpPr>
          <p:cNvPr id="16" name="Freeform 16"/>
          <p:cNvSpPr/>
          <p:nvPr/>
        </p:nvSpPr>
        <p:spPr>
          <a:xfrm>
            <a:off x="12526865" y="3301787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4"/>
                </a:lnTo>
                <a:lnTo>
                  <a:pt x="0" y="30805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3290097" y="6621713"/>
            <a:ext cx="501082" cy="501082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2526865" y="3720336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540797" y="7551420"/>
            <a:ext cx="3204526" cy="1021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000" spc="196">
                <a:solidFill>
                  <a:srgbClr val="231F20"/>
                </a:solidFill>
                <a:latin typeface="DM Sans"/>
              </a:rPr>
              <a:t>Добавить авторизацию через встроенные сервисы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878798" y="7551420"/>
            <a:ext cx="3204526" cy="1363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000" spc="196" dirty="0" err="1">
                <a:solidFill>
                  <a:srgbClr val="231F20"/>
                </a:solidFill>
                <a:latin typeface="DM Sans"/>
              </a:rPr>
              <a:t>Добавить</a:t>
            </a:r>
            <a:r>
              <a:rPr lang="en-US" sz="2000" spc="19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2000" spc="196" dirty="0" err="1">
                <a:solidFill>
                  <a:srgbClr val="231F20"/>
                </a:solidFill>
                <a:latin typeface="DM Sans"/>
              </a:rPr>
              <a:t>возможность</a:t>
            </a:r>
            <a:r>
              <a:rPr lang="en-US" sz="2000" spc="196" dirty="0">
                <a:solidFill>
                  <a:srgbClr val="231F20"/>
                </a:solidFill>
                <a:latin typeface="DM Sans"/>
              </a:rPr>
              <a:t> отслеживание </a:t>
            </a:r>
            <a:r>
              <a:rPr lang="en-US" sz="2000" spc="196" dirty="0" err="1">
                <a:solidFill>
                  <a:srgbClr val="231F20"/>
                </a:solidFill>
                <a:latin typeface="DM Sans"/>
              </a:rPr>
              <a:t>привычек</a:t>
            </a:r>
            <a:endParaRPr lang="en-US" sz="2000" spc="196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23" name="Freeform 23"/>
          <p:cNvSpPr/>
          <p:nvPr/>
        </p:nvSpPr>
        <p:spPr>
          <a:xfrm rot="-10799999">
            <a:off x="-3028326" y="-7771151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5"/>
                </a:lnTo>
                <a:lnTo>
                  <a:pt x="0" y="109390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335030" y="876300"/>
            <a:ext cx="13617940" cy="1518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19"/>
              </a:lnSpc>
              <a:spcBef>
                <a:spcPct val="0"/>
              </a:spcBef>
            </a:pPr>
            <a:r>
              <a:rPr lang="en-US" sz="9000" spc="882">
                <a:solidFill>
                  <a:srgbClr val="231F20"/>
                </a:solidFill>
                <a:latin typeface="Oswald Bold"/>
              </a:rPr>
              <a:t>ПЛАН РАЗВИТИЯ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31798" y="9433322"/>
            <a:ext cx="49381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ru-RU" sz="3399" dirty="0">
                <a:solidFill>
                  <a:srgbClr val="231F20"/>
                </a:solidFill>
                <a:latin typeface="Open Sans"/>
              </a:rPr>
              <a:t>11</a:t>
            </a:r>
            <a:endParaRPr lang="en-US" sz="3399" dirty="0">
              <a:solidFill>
                <a:srgbClr val="231F20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10580377">
            <a:off x="10736596" y="-10036346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876117" y="1446121"/>
            <a:ext cx="8097687" cy="308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2419"/>
              </a:lnSpc>
              <a:spcBef>
                <a:spcPct val="0"/>
              </a:spcBef>
            </a:pPr>
            <a:r>
              <a:rPr lang="en-US" sz="9000" spc="882">
                <a:solidFill>
                  <a:srgbClr val="231F20"/>
                </a:solidFill>
                <a:latin typeface="Oswald Bold"/>
              </a:rPr>
              <a:t>СПАСИБО ЗА ВНИМАНИЕ!</a:t>
            </a:r>
          </a:p>
        </p:txBody>
      </p:sp>
      <p:sp>
        <p:nvSpPr>
          <p:cNvPr id="5" name="Freeform 5"/>
          <p:cNvSpPr/>
          <p:nvPr/>
        </p:nvSpPr>
        <p:spPr>
          <a:xfrm>
            <a:off x="-8320162" y="4345894"/>
            <a:ext cx="12102934" cy="12419055"/>
          </a:xfrm>
          <a:custGeom>
            <a:avLst/>
            <a:gdLst/>
            <a:ahLst/>
            <a:cxnLst/>
            <a:rect l="l" t="t" r="r" b="b"/>
            <a:pathLst>
              <a:path w="12102934" h="12419055">
                <a:moveTo>
                  <a:pt x="0" y="0"/>
                </a:moveTo>
                <a:lnTo>
                  <a:pt x="12102934" y="0"/>
                </a:lnTo>
                <a:lnTo>
                  <a:pt x="12102934" y="12419056"/>
                </a:lnTo>
                <a:lnTo>
                  <a:pt x="0" y="12419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331798" y="9433322"/>
            <a:ext cx="49381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ru-RU" sz="3399" dirty="0">
                <a:solidFill>
                  <a:srgbClr val="231F20"/>
                </a:solidFill>
                <a:latin typeface="Open Sans"/>
              </a:rPr>
              <a:t>12</a:t>
            </a:r>
            <a:endParaRPr lang="en-US" sz="3399" dirty="0">
              <a:solidFill>
                <a:srgbClr val="231F20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-7315187" y="-9005497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1" y="0"/>
                </a:lnTo>
                <a:lnTo>
                  <a:pt x="13977231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580377">
            <a:off x="14182049" y="4765379"/>
            <a:ext cx="12102934" cy="12419055"/>
          </a:xfrm>
          <a:custGeom>
            <a:avLst/>
            <a:gdLst/>
            <a:ahLst/>
            <a:cxnLst/>
            <a:rect l="l" t="t" r="r" b="b"/>
            <a:pathLst>
              <a:path w="12102934" h="12419055">
                <a:moveTo>
                  <a:pt x="0" y="0"/>
                </a:moveTo>
                <a:lnTo>
                  <a:pt x="12102934" y="0"/>
                </a:lnTo>
                <a:lnTo>
                  <a:pt x="12102934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482296" y="4579324"/>
            <a:ext cx="3905661" cy="4265364"/>
            <a:chOff x="0" y="0"/>
            <a:chExt cx="862412" cy="941838"/>
          </a:xfrm>
          <a:solidFill>
            <a:schemeClr val="bg1"/>
          </a:solid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grpFill/>
            <a:ln cap="sq">
              <a:solidFill>
                <a:schemeClr val="tx1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  <a:grpFill/>
            <a:ln w="76200">
              <a:solidFill>
                <a:schemeClr val="tx1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2714866" y="3132046"/>
            <a:ext cx="3361113" cy="3347984"/>
            <a:chOff x="0" y="0"/>
            <a:chExt cx="6502400" cy="6477000"/>
          </a:xfrm>
        </p:grpSpPr>
        <p:sp>
          <p:nvSpPr>
            <p:cNvPr id="9" name="Freeform 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4052" t="-4828" r="-22827" b="-13912"/>
              </a:stretch>
            </a:blipFill>
            <a:ln>
              <a:solidFill>
                <a:schemeClr val="tx1"/>
              </a:solidFill>
            </a:ln>
          </p:spPr>
        </p:sp>
        <p:sp>
          <p:nvSpPr>
            <p:cNvPr id="10" name="Freeform 1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7191629" y="4579324"/>
            <a:ext cx="3905661" cy="4265364"/>
            <a:chOff x="0" y="0"/>
            <a:chExt cx="862412" cy="941838"/>
          </a:xfrm>
          <a:solidFill>
            <a:schemeClr val="bg1"/>
          </a:solidFill>
        </p:grpSpPr>
        <p:sp>
          <p:nvSpPr>
            <p:cNvPr id="12" name="Freeform 12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grpFill/>
            <a:ln cap="sq">
              <a:solidFill>
                <a:schemeClr val="tx1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  <a:grpFill/>
            <a:ln w="76200">
              <a:solidFill>
                <a:schemeClr val="tx1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7424198" y="3132046"/>
            <a:ext cx="3361113" cy="3347984"/>
            <a:chOff x="0" y="0"/>
            <a:chExt cx="6502400" cy="6477000"/>
          </a:xfrm>
        </p:grpSpPr>
        <p:sp>
          <p:nvSpPr>
            <p:cNvPr id="15" name="Freeform 15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-2532" r="223" b="-8168"/>
              </a:stretch>
            </a:blipFill>
            <a:ln>
              <a:solidFill>
                <a:schemeClr val="tx1"/>
              </a:solidFill>
            </a:ln>
          </p:spPr>
        </p:sp>
        <p:sp>
          <p:nvSpPr>
            <p:cNvPr id="16" name="Freeform 16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</p:sp>
      </p:grpSp>
      <p:grpSp>
        <p:nvGrpSpPr>
          <p:cNvPr id="17" name="Group 17"/>
          <p:cNvGrpSpPr/>
          <p:nvPr/>
        </p:nvGrpSpPr>
        <p:grpSpPr>
          <a:xfrm>
            <a:off x="11900043" y="4363642"/>
            <a:ext cx="3905661" cy="4481046"/>
            <a:chOff x="0" y="-47625"/>
            <a:chExt cx="862412" cy="989463"/>
          </a:xfrm>
        </p:grpSpPr>
        <p:sp>
          <p:nvSpPr>
            <p:cNvPr id="18" name="Freeform 18"/>
            <p:cNvSpPr/>
            <p:nvPr/>
          </p:nvSpPr>
          <p:spPr>
            <a:xfrm>
              <a:off x="0" y="-41428"/>
              <a:ext cx="862412" cy="983266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chemeClr val="bg1"/>
            </a:solidFill>
            <a:ln w="76200" cap="sq">
              <a:solidFill>
                <a:schemeClr val="tx1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2132612" y="3132046"/>
            <a:ext cx="3361113" cy="3347984"/>
            <a:chOff x="0" y="0"/>
            <a:chExt cx="6502400" cy="6477000"/>
          </a:xfrm>
        </p:grpSpPr>
        <p:sp>
          <p:nvSpPr>
            <p:cNvPr id="21" name="Freeform 21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4022" r="-4022"/>
              </a:stretch>
            </a:blipFill>
            <a:ln>
              <a:solidFill>
                <a:schemeClr val="tx1"/>
              </a:solidFill>
            </a:ln>
          </p:spPr>
        </p:sp>
        <p:sp>
          <p:nvSpPr>
            <p:cNvPr id="22" name="Freeform 22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</p:sp>
      </p:grpSp>
      <p:sp>
        <p:nvSpPr>
          <p:cNvPr id="23" name="Freeform 23"/>
          <p:cNvSpPr/>
          <p:nvPr/>
        </p:nvSpPr>
        <p:spPr>
          <a:xfrm>
            <a:off x="2482800" y="8844687"/>
            <a:ext cx="3905661" cy="413613"/>
          </a:xfrm>
          <a:custGeom>
            <a:avLst/>
            <a:gdLst/>
            <a:ahLst/>
            <a:cxnLst/>
            <a:rect l="l" t="t" r="r" b="b"/>
            <a:pathLst>
              <a:path w="3905661" h="413613">
                <a:moveTo>
                  <a:pt x="0" y="0"/>
                </a:moveTo>
                <a:lnTo>
                  <a:pt x="3905661" y="0"/>
                </a:lnTo>
                <a:lnTo>
                  <a:pt x="3905661" y="413613"/>
                </a:lnTo>
                <a:lnTo>
                  <a:pt x="0" y="4136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6495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7191629" y="8844687"/>
            <a:ext cx="3905661" cy="413613"/>
          </a:xfrm>
          <a:custGeom>
            <a:avLst/>
            <a:gdLst/>
            <a:ahLst/>
            <a:cxnLst/>
            <a:rect l="l" t="t" r="r" b="b"/>
            <a:pathLst>
              <a:path w="3905661" h="413613">
                <a:moveTo>
                  <a:pt x="0" y="0"/>
                </a:moveTo>
                <a:lnTo>
                  <a:pt x="3905660" y="0"/>
                </a:lnTo>
                <a:lnTo>
                  <a:pt x="3905660" y="413613"/>
                </a:lnTo>
                <a:lnTo>
                  <a:pt x="0" y="4136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6495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1900043" y="8844687"/>
            <a:ext cx="3905661" cy="413613"/>
          </a:xfrm>
          <a:custGeom>
            <a:avLst/>
            <a:gdLst/>
            <a:ahLst/>
            <a:cxnLst/>
            <a:rect l="l" t="t" r="r" b="b"/>
            <a:pathLst>
              <a:path w="3905661" h="413613">
                <a:moveTo>
                  <a:pt x="0" y="0"/>
                </a:moveTo>
                <a:lnTo>
                  <a:pt x="3905661" y="0"/>
                </a:lnTo>
                <a:lnTo>
                  <a:pt x="3905661" y="413613"/>
                </a:lnTo>
                <a:lnTo>
                  <a:pt x="0" y="4136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6495"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2335030" y="876300"/>
            <a:ext cx="13617940" cy="1518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19"/>
              </a:lnSpc>
              <a:spcBef>
                <a:spcPct val="0"/>
              </a:spcBef>
            </a:pPr>
            <a:r>
              <a:rPr lang="en-US" sz="9000" spc="882">
                <a:solidFill>
                  <a:srgbClr val="231F20"/>
                </a:solidFill>
                <a:latin typeface="Oswald Bold"/>
              </a:rPr>
              <a:t>НАША КОМАНДА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006772" y="6684758"/>
            <a:ext cx="2802792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0"/>
              </a:lnSpc>
            </a:pPr>
            <a:r>
              <a:rPr lang="en-US" sz="3400" spc="170" dirty="0" err="1">
                <a:latin typeface="DM Sans"/>
              </a:rPr>
              <a:t>Ярослав</a:t>
            </a:r>
            <a:r>
              <a:rPr lang="en-US" sz="3400" spc="170" dirty="0">
                <a:latin typeface="DM Sans"/>
              </a:rPr>
              <a:t> </a:t>
            </a:r>
            <a:r>
              <a:rPr lang="en-US" sz="3400" spc="170" dirty="0" err="1">
                <a:latin typeface="DM Sans"/>
              </a:rPr>
              <a:t>Березин</a:t>
            </a:r>
            <a:endParaRPr lang="en-US" sz="3400" spc="170" dirty="0">
              <a:latin typeface="DM San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2854487" y="7850401"/>
            <a:ext cx="3084086" cy="7891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2550" spc="127" dirty="0" err="1">
                <a:latin typeface="DM Sans"/>
              </a:rPr>
              <a:t>TeamLead</a:t>
            </a:r>
            <a:r>
              <a:rPr lang="en-US" sz="2550" spc="127" dirty="0">
                <a:latin typeface="DM Sans"/>
              </a:rPr>
              <a:t>, Backend &amp; DB Dev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769792" y="6664314"/>
            <a:ext cx="2749271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0"/>
              </a:lnSpc>
            </a:pPr>
            <a:r>
              <a:rPr lang="en-US" sz="3400" spc="170" dirty="0" err="1">
                <a:latin typeface="DM Sans"/>
              </a:rPr>
              <a:t>Иван</a:t>
            </a:r>
            <a:r>
              <a:rPr lang="en-US" sz="3400" spc="170" dirty="0">
                <a:latin typeface="DM Sans"/>
              </a:rPr>
              <a:t> </a:t>
            </a:r>
            <a:r>
              <a:rPr lang="en-US" sz="3400" spc="170" dirty="0" err="1">
                <a:latin typeface="DM Sans"/>
              </a:rPr>
              <a:t>Харламов</a:t>
            </a:r>
            <a:endParaRPr lang="en-US" sz="3400" spc="170" dirty="0">
              <a:latin typeface="DM San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714653" y="7855080"/>
            <a:ext cx="2858693" cy="789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2550" spc="127" dirty="0">
                <a:latin typeface="DM Sans"/>
              </a:rPr>
              <a:t>Frontend Dev, Tech Writer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423526" y="6676945"/>
            <a:ext cx="2888359" cy="1038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0"/>
              </a:lnSpc>
            </a:pPr>
            <a:r>
              <a:rPr lang="en-US" sz="3400" spc="170" dirty="0">
                <a:latin typeface="DM Sans"/>
              </a:rPr>
              <a:t>Александра </a:t>
            </a:r>
            <a:r>
              <a:rPr lang="en-US" sz="3400" spc="170" dirty="0" err="1">
                <a:latin typeface="DM Sans"/>
              </a:rPr>
              <a:t>Савенкова</a:t>
            </a:r>
            <a:endParaRPr lang="en-US" sz="3400" spc="170" dirty="0">
              <a:latin typeface="DM Sans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2423526" y="7853383"/>
            <a:ext cx="2858693" cy="391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2550" spc="127" dirty="0">
                <a:latin typeface="DM Sans"/>
              </a:rPr>
              <a:t>QA &amp; Designer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55250" y="9433322"/>
            <a:ext cx="24690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231F20"/>
                </a:solidFill>
                <a:latin typeface="Open Sans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Овал 18"/>
          <p:cNvSpPr/>
          <p:nvPr/>
        </p:nvSpPr>
        <p:spPr>
          <a:xfrm>
            <a:off x="9897580" y="1710599"/>
            <a:ext cx="7795173" cy="750720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9"/>
          <p:cNvSpPr txBox="1"/>
          <p:nvPr/>
        </p:nvSpPr>
        <p:spPr>
          <a:xfrm>
            <a:off x="1935616" y="1714500"/>
            <a:ext cx="9166811" cy="1518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19"/>
              </a:lnSpc>
            </a:pPr>
            <a:r>
              <a:rPr lang="en-US" sz="9000" spc="882" dirty="0">
                <a:latin typeface="Oswald Bold"/>
              </a:rPr>
              <a:t>ПРОБЛЕМА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35616" y="3848100"/>
            <a:ext cx="7352977" cy="5129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2"/>
              </a:lnSpc>
            </a:pPr>
            <a:r>
              <a:rPr lang="en-US" sz="2893" spc="283" dirty="0">
                <a:latin typeface="DM Sans"/>
              </a:rPr>
              <a:t>Отсутствие удобного и достаточно функционального приложения, которое помогло бы людям отслеживать прогресс в достижении целей, а также не забывать о текущих задачах</a:t>
            </a:r>
          </a:p>
          <a:p>
            <a:pPr>
              <a:lnSpc>
                <a:spcPts val="3992"/>
              </a:lnSpc>
            </a:pPr>
            <a:endParaRPr lang="en-US" sz="2893" spc="283" dirty="0">
              <a:latin typeface="DM Sans"/>
            </a:endParaRPr>
          </a:p>
          <a:p>
            <a:pPr algn="l">
              <a:lnSpc>
                <a:spcPts val="3992"/>
              </a:lnSpc>
            </a:pPr>
            <a:r>
              <a:rPr lang="en-US" sz="2893" spc="283" dirty="0">
                <a:latin typeface="DM Sans"/>
              </a:rPr>
              <a:t>По статистике, 70% пользователей аналогичных сервисов недовольны ими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642115" y="3232785"/>
            <a:ext cx="6506443" cy="3436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6787"/>
              </a:lnSpc>
              <a:spcBef>
                <a:spcPct val="0"/>
              </a:spcBef>
            </a:pPr>
            <a:r>
              <a:rPr lang="en-US" sz="19411" dirty="0">
                <a:solidFill>
                  <a:srgbClr val="231F20"/>
                </a:solidFill>
                <a:latin typeface="Oswald Bold"/>
              </a:rPr>
              <a:t>70%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2114" y="6025927"/>
            <a:ext cx="6506443" cy="2006816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55250" y="9433322"/>
            <a:ext cx="246906" cy="574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ru-RU" sz="3399" dirty="0">
                <a:latin typeface="Open Sans"/>
              </a:rPr>
              <a:t>3</a:t>
            </a:r>
            <a:endParaRPr lang="en-US" sz="3399" dirty="0">
              <a:latin typeface="Open Sans"/>
            </a:endParaRPr>
          </a:p>
        </p:txBody>
      </p:sp>
      <p:sp>
        <p:nvSpPr>
          <p:cNvPr id="17" name="Freeform 2"/>
          <p:cNvSpPr/>
          <p:nvPr/>
        </p:nvSpPr>
        <p:spPr>
          <a:xfrm rot="21187096">
            <a:off x="-7999565" y="-7073481"/>
            <a:ext cx="12102934" cy="12419055"/>
          </a:xfrm>
          <a:custGeom>
            <a:avLst/>
            <a:gdLst/>
            <a:ahLst/>
            <a:cxnLst/>
            <a:rect l="l" t="t" r="r" b="b"/>
            <a:pathLst>
              <a:path w="12102934" h="12419055">
                <a:moveTo>
                  <a:pt x="0" y="0"/>
                </a:moveTo>
                <a:lnTo>
                  <a:pt x="12102934" y="0"/>
                </a:lnTo>
                <a:lnTo>
                  <a:pt x="12102934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Freeform 2"/>
          <p:cNvSpPr/>
          <p:nvPr/>
        </p:nvSpPr>
        <p:spPr>
          <a:xfrm rot="19121478">
            <a:off x="13695609" y="-10085387"/>
            <a:ext cx="12102934" cy="12419055"/>
          </a:xfrm>
          <a:custGeom>
            <a:avLst/>
            <a:gdLst/>
            <a:ahLst/>
            <a:cxnLst/>
            <a:rect l="l" t="t" r="r" b="b"/>
            <a:pathLst>
              <a:path w="12102934" h="12419055">
                <a:moveTo>
                  <a:pt x="0" y="0"/>
                </a:moveTo>
                <a:lnTo>
                  <a:pt x="12102934" y="0"/>
                </a:lnTo>
                <a:lnTo>
                  <a:pt x="12102934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142191" y="4828880"/>
            <a:ext cx="8182168" cy="1032847"/>
          </a:xfrm>
          <a:custGeom>
            <a:avLst/>
            <a:gdLst/>
            <a:ahLst/>
            <a:cxnLst/>
            <a:rect l="l" t="t" r="r" b="b"/>
            <a:pathLst>
              <a:path w="8182168" h="1032847">
                <a:moveTo>
                  <a:pt x="0" y="0"/>
                </a:moveTo>
                <a:lnTo>
                  <a:pt x="8182169" y="0"/>
                </a:lnTo>
                <a:lnTo>
                  <a:pt x="8182169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 r="-19197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758785" y="1049603"/>
            <a:ext cx="6176060" cy="8208697"/>
          </a:xfrm>
          <a:custGeom>
            <a:avLst/>
            <a:gdLst/>
            <a:ahLst/>
            <a:cxnLst/>
            <a:rect l="l" t="t" r="r" b="b"/>
            <a:pathLst>
              <a:path w="6176060" h="8208697">
                <a:moveTo>
                  <a:pt x="0" y="0"/>
                </a:moveTo>
                <a:lnTo>
                  <a:pt x="6176060" y="0"/>
                </a:lnTo>
                <a:lnTo>
                  <a:pt x="6176060" y="8208697"/>
                </a:lnTo>
                <a:lnTo>
                  <a:pt x="0" y="82086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746" r="-49746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8700" y="4623404"/>
            <a:ext cx="9295660" cy="1948998"/>
            <a:chOff x="0" y="0"/>
            <a:chExt cx="3561569" cy="7467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561569" cy="746746"/>
            </a:xfrm>
            <a:custGeom>
              <a:avLst/>
              <a:gdLst/>
              <a:ahLst/>
              <a:cxnLst/>
              <a:rect l="l" t="t" r="r" b="b"/>
              <a:pathLst>
                <a:path w="3561569" h="746746">
                  <a:moveTo>
                    <a:pt x="0" y="0"/>
                  </a:moveTo>
                  <a:lnTo>
                    <a:pt x="3561569" y="0"/>
                  </a:lnTo>
                  <a:lnTo>
                    <a:pt x="3561569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3561569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142191" y="7210022"/>
            <a:ext cx="8182168" cy="1032847"/>
          </a:xfrm>
          <a:custGeom>
            <a:avLst/>
            <a:gdLst/>
            <a:ahLst/>
            <a:cxnLst/>
            <a:rect l="l" t="t" r="r" b="b"/>
            <a:pathLst>
              <a:path w="8182168" h="1032847">
                <a:moveTo>
                  <a:pt x="0" y="0"/>
                </a:moveTo>
                <a:lnTo>
                  <a:pt x="8182169" y="0"/>
                </a:lnTo>
                <a:lnTo>
                  <a:pt x="8182169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 r="-19197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028700" y="6830542"/>
            <a:ext cx="9295660" cy="1948998"/>
            <a:chOff x="0" y="0"/>
            <a:chExt cx="3561569" cy="7467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561569" cy="746746"/>
            </a:xfrm>
            <a:custGeom>
              <a:avLst/>
              <a:gdLst/>
              <a:ahLst/>
              <a:cxnLst/>
              <a:rect l="l" t="t" r="r" b="b"/>
              <a:pathLst>
                <a:path w="3561569" h="746746">
                  <a:moveTo>
                    <a:pt x="0" y="0"/>
                  </a:moveTo>
                  <a:lnTo>
                    <a:pt x="3561569" y="0"/>
                  </a:lnTo>
                  <a:lnTo>
                    <a:pt x="3561569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3561569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360744" y="5008531"/>
            <a:ext cx="1159455" cy="1178744"/>
          </a:xfrm>
          <a:custGeom>
            <a:avLst/>
            <a:gdLst/>
            <a:ahLst/>
            <a:cxnLst/>
            <a:rect l="l" t="t" r="r" b="b"/>
            <a:pathLst>
              <a:path w="1159455" h="1178744">
                <a:moveTo>
                  <a:pt x="0" y="0"/>
                </a:moveTo>
                <a:lnTo>
                  <a:pt x="1159455" y="0"/>
                </a:lnTo>
                <a:lnTo>
                  <a:pt x="1159455" y="1178743"/>
                </a:lnTo>
                <a:lnTo>
                  <a:pt x="0" y="11787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28700" y="897203"/>
            <a:ext cx="8335423" cy="308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19"/>
              </a:lnSpc>
            </a:pPr>
            <a:r>
              <a:rPr lang="en-US" sz="9000" spc="882">
                <a:solidFill>
                  <a:srgbClr val="231F20"/>
                </a:solidFill>
                <a:latin typeface="Oswald Bold"/>
              </a:rPr>
              <a:t>ЦЕЛЕВАЯ АУДИТОРИЯ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090142" y="5347895"/>
            <a:ext cx="6837446" cy="452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40"/>
              </a:lnSpc>
              <a:spcBef>
                <a:spcPct val="0"/>
              </a:spcBef>
            </a:pPr>
            <a:r>
              <a:rPr lang="en-US" sz="2710" spc="265" dirty="0" err="1">
                <a:solidFill>
                  <a:srgbClr val="231F20"/>
                </a:solidFill>
                <a:latin typeface="DM Sans"/>
              </a:rPr>
              <a:t>Парни</a:t>
            </a:r>
            <a:r>
              <a:rPr lang="en-US" sz="2710" spc="265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2710" spc="265" dirty="0" err="1">
                <a:solidFill>
                  <a:srgbClr val="231F20"/>
                </a:solidFill>
                <a:latin typeface="DM Sans"/>
              </a:rPr>
              <a:t>и</a:t>
            </a:r>
            <a:r>
              <a:rPr lang="en-US" sz="2710" spc="265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2710" spc="265" dirty="0" err="1">
                <a:solidFill>
                  <a:srgbClr val="231F20"/>
                </a:solidFill>
                <a:latin typeface="DM Sans"/>
              </a:rPr>
              <a:t>девушки</a:t>
            </a:r>
            <a:r>
              <a:rPr lang="en-US" sz="2710" spc="265" dirty="0">
                <a:solidFill>
                  <a:srgbClr val="231F20"/>
                </a:solidFill>
                <a:latin typeface="DM Sans"/>
              </a:rPr>
              <a:t> 25-35 </a:t>
            </a:r>
            <a:r>
              <a:rPr lang="en-US" sz="2710" spc="265" dirty="0" err="1">
                <a:solidFill>
                  <a:srgbClr val="231F20"/>
                </a:solidFill>
                <a:latin typeface="DM Sans"/>
              </a:rPr>
              <a:t>лет</a:t>
            </a:r>
            <a:endParaRPr lang="en-US" sz="2710" spc="265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090142" y="7088309"/>
            <a:ext cx="6601658" cy="1385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40"/>
              </a:lnSpc>
              <a:spcBef>
                <a:spcPct val="0"/>
              </a:spcBef>
            </a:pPr>
            <a:r>
              <a:rPr lang="en-US" sz="2710" spc="265">
                <a:solidFill>
                  <a:srgbClr val="231F20"/>
                </a:solidFill>
                <a:latin typeface="DM Sans"/>
              </a:rPr>
              <a:t>Амбициозные, ставящие перед собой цели и желающие их достичь</a:t>
            </a:r>
          </a:p>
        </p:txBody>
      </p:sp>
      <p:sp>
        <p:nvSpPr>
          <p:cNvPr id="19" name="Freeform 19"/>
          <p:cNvSpPr/>
          <p:nvPr/>
        </p:nvSpPr>
        <p:spPr>
          <a:xfrm>
            <a:off x="-3808278" y="751537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60744" y="7218181"/>
            <a:ext cx="1156649" cy="1173721"/>
          </a:xfrm>
          <a:custGeom>
            <a:avLst/>
            <a:gdLst/>
            <a:ahLst/>
            <a:cxnLst/>
            <a:rect l="l" t="t" r="r" b="b"/>
            <a:pathLst>
              <a:path w="1156649" h="1173721">
                <a:moveTo>
                  <a:pt x="0" y="0"/>
                </a:moveTo>
                <a:lnTo>
                  <a:pt x="1156648" y="0"/>
                </a:lnTo>
                <a:lnTo>
                  <a:pt x="1156648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455250" y="9433322"/>
            <a:ext cx="24690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ru-RU" sz="3399" dirty="0">
                <a:solidFill>
                  <a:srgbClr val="231F20"/>
                </a:solidFill>
                <a:latin typeface="Open Sans"/>
              </a:rPr>
              <a:t>4</a:t>
            </a:r>
            <a:endParaRPr lang="en-US" sz="3399" dirty="0">
              <a:solidFill>
                <a:srgbClr val="231F20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-72330"/>
            <a:ext cx="18288000" cy="280055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59"/>
              </a:lnSpc>
            </a:pPr>
            <a:endParaRPr/>
          </a:p>
        </p:txBody>
      </p:sp>
      <p:sp>
        <p:nvSpPr>
          <p:cNvPr id="6" name="Freeform 6"/>
          <p:cNvSpPr/>
          <p:nvPr/>
        </p:nvSpPr>
        <p:spPr>
          <a:xfrm>
            <a:off x="12971966" y="-4269396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509476" y="-3665679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1" y="0"/>
                </a:lnTo>
                <a:lnTo>
                  <a:pt x="6709931" y="6885191"/>
                </a:lnTo>
                <a:lnTo>
                  <a:pt x="0" y="68851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690980" y="528768"/>
            <a:ext cx="10906040" cy="1518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19"/>
              </a:lnSpc>
            </a:pPr>
            <a:r>
              <a:rPr lang="en-US" sz="9000" spc="882" dirty="0">
                <a:latin typeface="Oswald Bold"/>
              </a:rPr>
              <a:t>РЕШЕНИЕ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752167" y="3446834"/>
            <a:ext cx="9204562" cy="3026032"/>
            <a:chOff x="0" y="-117688"/>
            <a:chExt cx="1777551" cy="659978"/>
          </a:xfrm>
        </p:grpSpPr>
        <p:sp>
          <p:nvSpPr>
            <p:cNvPr id="11" name="Freeform 11"/>
            <p:cNvSpPr/>
            <p:nvPr/>
          </p:nvSpPr>
          <p:spPr>
            <a:xfrm>
              <a:off x="32855" y="-117688"/>
              <a:ext cx="1744696" cy="614467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187938" y="3827029"/>
            <a:ext cx="8503150" cy="2084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40"/>
              </a:lnSpc>
            </a:pPr>
            <a:r>
              <a:rPr lang="en-US" sz="3000" spc="294" dirty="0">
                <a:solidFill>
                  <a:srgbClr val="231F20"/>
                </a:solidFill>
                <a:latin typeface="DM Sans"/>
              </a:rPr>
              <a:t>Мы предлагаем решение в виде web-приложения STRIDE, которое закрывает почти все потребности пользователей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226919" y="7264428"/>
            <a:ext cx="13918871" cy="2076638"/>
            <a:chOff x="0" y="0"/>
            <a:chExt cx="1744696" cy="5422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444807" y="7675729"/>
            <a:ext cx="13483099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140"/>
              </a:lnSpc>
            </a:pPr>
            <a:r>
              <a:rPr lang="en-US" sz="3000" spc="294" dirty="0">
                <a:solidFill>
                  <a:srgbClr val="231F20"/>
                </a:solidFill>
                <a:latin typeface="DM Sans"/>
              </a:rPr>
              <a:t>Главным достоинством нашего продукта будет сочетание богатого функционала с удобным и доступным интерфейсом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55250" y="9433322"/>
            <a:ext cx="24690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ru-RU" sz="3399" dirty="0">
                <a:solidFill>
                  <a:srgbClr val="231F20"/>
                </a:solidFill>
                <a:latin typeface="Open Sans"/>
              </a:rPr>
              <a:t>5</a:t>
            </a:r>
            <a:endParaRPr lang="en-US" sz="3399" dirty="0">
              <a:solidFill>
                <a:srgbClr val="231F20"/>
              </a:solidFill>
              <a:latin typeface="Open Sans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9907" y="2921688"/>
            <a:ext cx="3867653" cy="386765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57863">
            <a:off x="-571305" y="6150994"/>
            <a:ext cx="21273218" cy="9128145"/>
          </a:xfrm>
          <a:custGeom>
            <a:avLst/>
            <a:gdLst/>
            <a:ahLst/>
            <a:cxnLst/>
            <a:rect l="l" t="t" r="r" b="b"/>
            <a:pathLst>
              <a:path w="21273218" h="9128145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885510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900353" y="4016965"/>
            <a:ext cx="4113179" cy="4748620"/>
            <a:chOff x="0" y="0"/>
            <a:chExt cx="1279723" cy="147742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79723" cy="1477426"/>
            </a:xfrm>
            <a:custGeom>
              <a:avLst/>
              <a:gdLst/>
              <a:ahLst/>
              <a:cxnLst/>
              <a:rect l="l" t="t" r="r" b="b"/>
              <a:pathLst>
                <a:path w="1279723" h="1477426">
                  <a:moveTo>
                    <a:pt x="0" y="0"/>
                  </a:moveTo>
                  <a:lnTo>
                    <a:pt x="1279723" y="0"/>
                  </a:lnTo>
                  <a:lnTo>
                    <a:pt x="1279723" y="1477426"/>
                  </a:lnTo>
                  <a:lnTo>
                    <a:pt x="0" y="1477426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279723" cy="1534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080191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1" y="0"/>
                </a:lnTo>
                <a:lnTo>
                  <a:pt x="4128021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7095033" y="4016965"/>
            <a:ext cx="4113179" cy="4748620"/>
            <a:chOff x="0" y="0"/>
            <a:chExt cx="1279723" cy="147742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79723" cy="1477426"/>
            </a:xfrm>
            <a:custGeom>
              <a:avLst/>
              <a:gdLst/>
              <a:ahLst/>
              <a:cxnLst/>
              <a:rect l="l" t="t" r="r" b="b"/>
              <a:pathLst>
                <a:path w="1279723" h="1477426">
                  <a:moveTo>
                    <a:pt x="0" y="0"/>
                  </a:moveTo>
                  <a:lnTo>
                    <a:pt x="1279723" y="0"/>
                  </a:lnTo>
                  <a:lnTo>
                    <a:pt x="1279723" y="1477426"/>
                  </a:lnTo>
                  <a:lnTo>
                    <a:pt x="0" y="1477426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279723" cy="1534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274468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289311" y="4016965"/>
            <a:ext cx="4113179" cy="4748620"/>
            <a:chOff x="0" y="0"/>
            <a:chExt cx="1279723" cy="147742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79723" cy="1477426"/>
            </a:xfrm>
            <a:custGeom>
              <a:avLst/>
              <a:gdLst/>
              <a:ahLst/>
              <a:cxnLst/>
              <a:rect l="l" t="t" r="r" b="b"/>
              <a:pathLst>
                <a:path w="1279723" h="1477426">
                  <a:moveTo>
                    <a:pt x="0" y="0"/>
                  </a:moveTo>
                  <a:lnTo>
                    <a:pt x="1279723" y="0"/>
                  </a:lnTo>
                  <a:lnTo>
                    <a:pt x="1279723" y="1477426"/>
                  </a:lnTo>
                  <a:lnTo>
                    <a:pt x="0" y="1477426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279723" cy="1534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919362" y="4617817"/>
            <a:ext cx="2838235" cy="2466899"/>
          </a:xfrm>
          <a:custGeom>
            <a:avLst/>
            <a:gdLst/>
            <a:ahLst/>
            <a:cxnLst/>
            <a:rect l="l" t="t" r="r" b="b"/>
            <a:pathLst>
              <a:path w="2838235" h="2466899">
                <a:moveTo>
                  <a:pt x="0" y="0"/>
                </a:moveTo>
                <a:lnTo>
                  <a:pt x="2838235" y="0"/>
                </a:lnTo>
                <a:lnTo>
                  <a:pt x="2838235" y="2466899"/>
                </a:lnTo>
                <a:lnTo>
                  <a:pt x="0" y="24668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7454285" y="4862232"/>
            <a:ext cx="3379431" cy="869499"/>
          </a:xfrm>
          <a:custGeom>
            <a:avLst/>
            <a:gdLst/>
            <a:ahLst/>
            <a:cxnLst/>
            <a:rect l="l" t="t" r="r" b="b"/>
            <a:pathLst>
              <a:path w="3379431" h="869499">
                <a:moveTo>
                  <a:pt x="0" y="0"/>
                </a:moveTo>
                <a:lnTo>
                  <a:pt x="3379430" y="0"/>
                </a:lnTo>
                <a:lnTo>
                  <a:pt x="3379430" y="869500"/>
                </a:lnTo>
                <a:lnTo>
                  <a:pt x="0" y="8695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541712" y="4606639"/>
            <a:ext cx="2681794" cy="2765600"/>
          </a:xfrm>
          <a:custGeom>
            <a:avLst/>
            <a:gdLst/>
            <a:ahLst/>
            <a:cxnLst/>
            <a:rect l="l" t="t" r="r" b="b"/>
            <a:pathLst>
              <a:path w="2681794" h="2765600">
                <a:moveTo>
                  <a:pt x="0" y="0"/>
                </a:moveTo>
                <a:lnTo>
                  <a:pt x="2681795" y="0"/>
                </a:lnTo>
                <a:lnTo>
                  <a:pt x="2681795" y="2765600"/>
                </a:lnTo>
                <a:lnTo>
                  <a:pt x="0" y="2765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306028" y="6198457"/>
            <a:ext cx="3675943" cy="1020301"/>
          </a:xfrm>
          <a:custGeom>
            <a:avLst/>
            <a:gdLst/>
            <a:ahLst/>
            <a:cxnLst/>
            <a:rect l="l" t="t" r="r" b="b"/>
            <a:pathLst>
              <a:path w="3675943" h="1020301">
                <a:moveTo>
                  <a:pt x="0" y="0"/>
                </a:moveTo>
                <a:lnTo>
                  <a:pt x="3675944" y="0"/>
                </a:lnTo>
                <a:lnTo>
                  <a:pt x="3675944" y="1020300"/>
                </a:lnTo>
                <a:lnTo>
                  <a:pt x="0" y="10203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343797" y="1164939"/>
            <a:ext cx="13617940" cy="1518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19"/>
              </a:lnSpc>
              <a:spcBef>
                <a:spcPct val="0"/>
              </a:spcBef>
            </a:pPr>
            <a:r>
              <a:rPr lang="en-US" sz="9000" spc="882">
                <a:solidFill>
                  <a:srgbClr val="231F20"/>
                </a:solidFill>
                <a:latin typeface="Oswald Bold"/>
              </a:rPr>
              <a:t>ТЕХНИЧЕСКИЙ СТЕК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716521" y="7781814"/>
            <a:ext cx="3258758" cy="520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</a:rPr>
              <a:t>CLIENT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665320" y="7781814"/>
            <a:ext cx="2974893" cy="520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</a:rPr>
              <a:t>SERVER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475037" y="7781814"/>
            <a:ext cx="2974893" cy="520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</a:rPr>
              <a:t>DATABASE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55250" y="9433322"/>
            <a:ext cx="246906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ru-RU" sz="3399" dirty="0">
                <a:solidFill>
                  <a:srgbClr val="231F20"/>
                </a:solidFill>
                <a:latin typeface="Open Sans"/>
              </a:rPr>
              <a:t>6</a:t>
            </a:r>
            <a:endParaRPr lang="en-US" sz="3399" dirty="0">
              <a:solidFill>
                <a:srgbClr val="231F20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12904">
            <a:off x="-7327971" y="-8611296"/>
            <a:ext cx="12102934" cy="12419055"/>
          </a:xfrm>
          <a:custGeom>
            <a:avLst/>
            <a:gdLst/>
            <a:ahLst/>
            <a:cxnLst/>
            <a:rect l="l" t="t" r="r" b="b"/>
            <a:pathLst>
              <a:path w="12102934" h="12419055">
                <a:moveTo>
                  <a:pt x="0" y="0"/>
                </a:moveTo>
                <a:lnTo>
                  <a:pt x="12102934" y="0"/>
                </a:lnTo>
                <a:lnTo>
                  <a:pt x="12102934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785572" y="2516014"/>
            <a:ext cx="14716856" cy="6917308"/>
          </a:xfrm>
          <a:custGeom>
            <a:avLst/>
            <a:gdLst/>
            <a:ahLst/>
            <a:cxnLst/>
            <a:rect l="l" t="t" r="r" b="b"/>
            <a:pathLst>
              <a:path w="7547696" h="7099951">
                <a:moveTo>
                  <a:pt x="0" y="0"/>
                </a:moveTo>
                <a:lnTo>
                  <a:pt x="7547695" y="0"/>
                </a:lnTo>
                <a:lnTo>
                  <a:pt x="7547695" y="7099951"/>
                </a:lnTo>
                <a:lnTo>
                  <a:pt x="0" y="7099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0013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335030" y="368921"/>
            <a:ext cx="13617940" cy="1518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19"/>
              </a:lnSpc>
              <a:spcBef>
                <a:spcPct val="0"/>
              </a:spcBef>
            </a:pPr>
            <a:r>
              <a:rPr lang="en-US" sz="9000" spc="882">
                <a:solidFill>
                  <a:srgbClr val="231F20"/>
                </a:solidFill>
                <a:latin typeface="Oswald Bold"/>
              </a:rPr>
              <a:t>АНАЛИЗ АНАЛОГОВ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5250" y="9433322"/>
            <a:ext cx="246906" cy="574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ru-RU" sz="3399" dirty="0">
                <a:solidFill>
                  <a:srgbClr val="231F20"/>
                </a:solidFill>
                <a:latin typeface="Open Sans"/>
              </a:rPr>
              <a:t>7</a:t>
            </a:r>
            <a:endParaRPr lang="en-US" sz="3399" dirty="0">
              <a:solidFill>
                <a:srgbClr val="231F20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12904">
            <a:off x="-7327971" y="-8611296"/>
            <a:ext cx="12102934" cy="12419055"/>
          </a:xfrm>
          <a:custGeom>
            <a:avLst/>
            <a:gdLst/>
            <a:ahLst/>
            <a:cxnLst/>
            <a:rect l="l" t="t" r="r" b="b"/>
            <a:pathLst>
              <a:path w="12102934" h="12419055">
                <a:moveTo>
                  <a:pt x="0" y="0"/>
                </a:moveTo>
                <a:lnTo>
                  <a:pt x="12102934" y="0"/>
                </a:lnTo>
                <a:lnTo>
                  <a:pt x="12102934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2335030" y="368921"/>
            <a:ext cx="13617940" cy="1518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19"/>
              </a:lnSpc>
              <a:spcBef>
                <a:spcPct val="0"/>
              </a:spcBef>
            </a:pPr>
            <a:r>
              <a:rPr lang="en-US" sz="9000" spc="882">
                <a:solidFill>
                  <a:srgbClr val="231F20"/>
                </a:solidFill>
                <a:latin typeface="Oswald Bold"/>
              </a:rPr>
              <a:t>АНАЛИЗ АНАЛОГОВ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5250" y="9433322"/>
            <a:ext cx="246906" cy="574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ru-RU" sz="3399" dirty="0">
                <a:solidFill>
                  <a:srgbClr val="231F20"/>
                </a:solidFill>
                <a:latin typeface="Open Sans"/>
              </a:rPr>
              <a:t>8</a:t>
            </a:r>
            <a:endParaRPr lang="en-US" sz="3399" dirty="0">
              <a:solidFill>
                <a:srgbClr val="231F20"/>
              </a:solidFill>
              <a:latin typeface="Open Sans"/>
            </a:endParaRPr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BC9D3440-C8D1-E88F-A0E6-6C470A7A16F2}"/>
              </a:ext>
            </a:extLst>
          </p:cNvPr>
          <p:cNvSpPr/>
          <p:nvPr/>
        </p:nvSpPr>
        <p:spPr>
          <a:xfrm>
            <a:off x="1867197" y="2583643"/>
            <a:ext cx="14553605" cy="6849679"/>
          </a:xfrm>
          <a:custGeom>
            <a:avLst/>
            <a:gdLst/>
            <a:ahLst/>
            <a:cxnLst/>
            <a:rect l="l" t="t" r="r" b="b"/>
            <a:pathLst>
              <a:path w="7547696" h="7099951">
                <a:moveTo>
                  <a:pt x="0" y="0"/>
                </a:moveTo>
                <a:lnTo>
                  <a:pt x="7547695" y="0"/>
                </a:lnTo>
                <a:lnTo>
                  <a:pt x="7547695" y="7099951"/>
                </a:lnTo>
                <a:lnTo>
                  <a:pt x="0" y="7099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867"/>
            </a:stretch>
          </a:blipFill>
        </p:spPr>
      </p:sp>
    </p:spTree>
    <p:extLst>
      <p:ext uri="{BB962C8B-B14F-4D97-AF65-F5344CB8AC3E}">
        <p14:creationId xmlns:p14="http://schemas.microsoft.com/office/powerpoint/2010/main" val="1144265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12904">
            <a:off x="-6811632" y="-8973151"/>
            <a:ext cx="12102934" cy="12419055"/>
          </a:xfrm>
          <a:custGeom>
            <a:avLst/>
            <a:gdLst/>
            <a:ahLst/>
            <a:cxnLst/>
            <a:rect l="l" t="t" r="r" b="b"/>
            <a:pathLst>
              <a:path w="12102934" h="12419055">
                <a:moveTo>
                  <a:pt x="0" y="0"/>
                </a:moveTo>
                <a:lnTo>
                  <a:pt x="12102934" y="0"/>
                </a:lnTo>
                <a:lnTo>
                  <a:pt x="12102934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2335030" y="368921"/>
            <a:ext cx="13617940" cy="1518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19"/>
              </a:lnSpc>
              <a:spcBef>
                <a:spcPct val="0"/>
              </a:spcBef>
            </a:pPr>
            <a:r>
              <a:rPr lang="en-US" sz="9000" spc="882">
                <a:solidFill>
                  <a:srgbClr val="231F20"/>
                </a:solidFill>
                <a:latin typeface="Oswald Bold"/>
              </a:rPr>
              <a:t>ДЕМОНСТРАЦИЯ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5250" y="9433322"/>
            <a:ext cx="24690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ru-RU" sz="3399" dirty="0">
                <a:solidFill>
                  <a:srgbClr val="231F20"/>
                </a:solidFill>
                <a:latin typeface="Open Sans"/>
              </a:rPr>
              <a:t>9</a:t>
            </a:r>
            <a:endParaRPr lang="en-US" sz="3399" dirty="0">
              <a:solidFill>
                <a:srgbClr val="231F20"/>
              </a:solidFill>
              <a:latin typeface="Open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622A4F-272D-F62A-FB97-36C63AD58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2264159"/>
            <a:ext cx="12801600" cy="7169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940</TotalTime>
  <Words>213</Words>
  <Application>Microsoft Macintosh PowerPoint</Application>
  <PresentationFormat>Custom</PresentationFormat>
  <Paragraphs>52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Oswald Bold</vt:lpstr>
      <vt:lpstr>Oswald</vt:lpstr>
      <vt:lpstr>DM Sans Bold</vt:lpstr>
      <vt:lpstr>Calibri</vt:lpstr>
      <vt:lpstr>DM Sans</vt:lpstr>
      <vt:lpstr>Arial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Stride</dc:title>
  <cp:lastModifiedBy>Microsoft Office User</cp:lastModifiedBy>
  <cp:revision>13</cp:revision>
  <dcterms:created xsi:type="dcterms:W3CDTF">2006-08-16T00:00:00Z</dcterms:created>
  <dcterms:modified xsi:type="dcterms:W3CDTF">2024-10-02T08:51:00Z</dcterms:modified>
  <dc:identifier>DAF_P3h87b0</dc:identifier>
</cp:coreProperties>
</file>